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7" r:id="rId3"/>
    <p:sldId id="269" r:id="rId4"/>
    <p:sldId id="270" r:id="rId5"/>
    <p:sldId id="271" r:id="rId6"/>
    <p:sldId id="272" r:id="rId7"/>
    <p:sldId id="273" r:id="rId8"/>
    <p:sldId id="276" r:id="rId9"/>
    <p:sldId id="274" r:id="rId10"/>
    <p:sldId id="275" r:id="rId11"/>
  </p:sldIdLst>
  <p:sldSz cx="9144000" cy="6858000" type="screen4x3"/>
  <p:notesSz cx="6735763" cy="98663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65 Bold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65 Bold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65 Bold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65 Bold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65 Bold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utiger LT Com 65 Bold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utiger LT Com 65 Bold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utiger LT Com 65 Bold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utiger LT Com 65 Bold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flEvY0+s/+3pRpMXfM6Eg==" hashData="lVC+ZsKIiVXhQQ0Th1O7/4OcSc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6" autoAdjust="0"/>
    <p:restoredTop sz="82111" autoAdjust="0"/>
  </p:normalViewPr>
  <p:slideViewPr>
    <p:cSldViewPr snapToGrid="0" snapToObjects="1">
      <p:cViewPr varScale="1">
        <p:scale>
          <a:sx n="99" d="100"/>
          <a:sy n="99" d="100"/>
        </p:scale>
        <p:origin x="-2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4B43C-C74C-2E48-A884-6E6C08659D1B}" type="datetimeFigureOut">
              <a:rPr lang="de-DE" smtClean="0"/>
              <a:t>31/07/15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EA434-8133-1B4D-8574-C423E5F127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56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B3755-2F88-4C3B-ACCC-B056EDF3444B}" type="datetimeFigureOut">
              <a:rPr lang="de-CH" smtClean="0"/>
              <a:t>31/07/15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E24C-337B-460A-996E-AB3D00716E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86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Weiterführende Infos:</a:t>
            </a:r>
            <a:r>
              <a:rPr lang="de-CH" baseline="0" dirty="0" smtClean="0"/>
              <a:t> Faktenblatt «Wasserkraft» vom </a:t>
            </a:r>
            <a:r>
              <a:rPr lang="de-CH" baseline="0" dirty="0" err="1" smtClean="0"/>
              <a:t>wwf</a:t>
            </a:r>
            <a:r>
              <a:rPr lang="de-CH" baseline="0" dirty="0" smtClean="0"/>
              <a:t> unter: http://www.wwf.ch/de/hintergrundwissen/klima/erneuerbare/ und unter http://www.bfe.admin.ch/themen/00490/index.html?lang=de 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Bildquelle: „</a:t>
            </a:r>
            <a:r>
              <a:rPr lang="de-CH" dirty="0" err="1" smtClean="0"/>
              <a:t>Kölnbreinspeicher</a:t>
            </a:r>
            <a:r>
              <a:rPr lang="de-CH" dirty="0" smtClean="0"/>
              <a:t>“ von Original </a:t>
            </a:r>
            <a:r>
              <a:rPr lang="de-CH" dirty="0" err="1" smtClean="0"/>
              <a:t>uploader</a:t>
            </a:r>
            <a:r>
              <a:rPr lang="de-CH" dirty="0" smtClean="0"/>
              <a:t> was </a:t>
            </a:r>
            <a:r>
              <a:rPr lang="de-CH" dirty="0" err="1" smtClean="0"/>
              <a:t>Kwerdenker</a:t>
            </a:r>
            <a:r>
              <a:rPr lang="de-CH" dirty="0" smtClean="0"/>
              <a:t> at </a:t>
            </a:r>
            <a:r>
              <a:rPr lang="de-CH" dirty="0" err="1" smtClean="0"/>
              <a:t>de.wikipedia</a:t>
            </a:r>
            <a:r>
              <a:rPr lang="de-CH" dirty="0" smtClean="0"/>
              <a:t>. </a:t>
            </a:r>
            <a:r>
              <a:rPr lang="de-CH" dirty="0" err="1" smtClean="0"/>
              <a:t>Later</a:t>
            </a:r>
            <a:r>
              <a:rPr lang="de-CH" dirty="0" smtClean="0"/>
              <a:t> </a:t>
            </a:r>
            <a:r>
              <a:rPr lang="de-CH" dirty="0" err="1" smtClean="0"/>
              <a:t>version</a:t>
            </a:r>
            <a:r>
              <a:rPr lang="de-CH" dirty="0" smtClean="0"/>
              <a:t>(s) </a:t>
            </a:r>
            <a:r>
              <a:rPr lang="de-CH" dirty="0" err="1" smtClean="0"/>
              <a:t>were</a:t>
            </a:r>
            <a:r>
              <a:rPr lang="de-CH" dirty="0" smtClean="0"/>
              <a:t> </a:t>
            </a:r>
            <a:r>
              <a:rPr lang="de-CH" dirty="0" err="1" smtClean="0"/>
              <a:t>uploaded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Picasso at </a:t>
            </a:r>
            <a:r>
              <a:rPr lang="de-CH" dirty="0" err="1" smtClean="0"/>
              <a:t>de.wikipedia</a:t>
            </a:r>
            <a:r>
              <a:rPr lang="de-CH" dirty="0" smtClean="0"/>
              <a:t>. - </a:t>
            </a:r>
            <a:r>
              <a:rPr lang="de-CH" dirty="0" err="1" smtClean="0"/>
              <a:t>Transferred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de.wikipedia</a:t>
            </a:r>
            <a:r>
              <a:rPr lang="de-CH" dirty="0" smtClean="0"/>
              <a:t>; </a:t>
            </a:r>
            <a:r>
              <a:rPr lang="de-CH" dirty="0" err="1" smtClean="0"/>
              <a:t>transferred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Commons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CommonsHelper</a:t>
            </a:r>
            <a:r>
              <a:rPr lang="de-CH" dirty="0" smtClean="0"/>
              <a:t>.. Lizenziert unter CC BY-SA 3.0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http://commons.wikimedia.org/wiki/File:K%C3%B6lnbreinspeicher.jpg#mediaviewer/File:K%C3%B6lnbreinspeicher.jpg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855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Weiterführende Infos:</a:t>
            </a:r>
            <a:r>
              <a:rPr lang="de-CH" baseline="0" dirty="0" smtClean="0"/>
              <a:t> Faktenblatt «Photovoltaik» vom </a:t>
            </a:r>
            <a:r>
              <a:rPr lang="de-CH" baseline="0" dirty="0" err="1" smtClean="0"/>
              <a:t>wwf</a:t>
            </a:r>
            <a:r>
              <a:rPr lang="de-CH" baseline="0" dirty="0" smtClean="0"/>
              <a:t> unter: http://www.wwf.ch/de/hintergrundwissen/klima/erneuerbare/ und unter http://www.bfe.admin.ch/themen/00490/index.html?lang=de</a:t>
            </a:r>
          </a:p>
          <a:p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Bildquelle: „Dach des Gästehauses Freiherr vom Stein - Solarthermie und Photovoltaik“ von Claus </a:t>
            </a:r>
            <a:r>
              <a:rPr lang="de-CH" dirty="0" err="1" smtClean="0"/>
              <a:t>Ableiter</a:t>
            </a:r>
            <a:r>
              <a:rPr lang="de-CH" dirty="0" smtClean="0"/>
              <a:t> - Eigenes Werk. Lizenziert unter CC BY-SA 3.0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http://commons.wikimedia.org/wiki/File:Dach_des_G%C3%A4stehauses_Freiherr_vom_Stein_-_Solarthermie_und_Photovoltaik.JPG#mediaviewer/File:Dach_des_G%C3%A4stehauses_Freiherr_vom_Stein_-_Solarthermie_und_Photovoltaik.JPG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8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Weiterführende Infos:</a:t>
            </a:r>
            <a:r>
              <a:rPr lang="de-CH" baseline="0" dirty="0" smtClean="0"/>
              <a:t> Faktenblatt «Windenergie» vom </a:t>
            </a:r>
            <a:r>
              <a:rPr lang="de-CH" baseline="0" dirty="0" err="1" smtClean="0"/>
              <a:t>wwf</a:t>
            </a:r>
            <a:r>
              <a:rPr lang="de-CH" baseline="0" dirty="0" smtClean="0"/>
              <a:t> unter: http://www.wwf.ch/de/hintergrundwissen/klima/erneuerbare/ und unter http://www.bfe.admin.ch/themen/00490/index.html?lang=de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smtClean="0"/>
              <a:t>Bildq</a:t>
            </a:r>
            <a:r>
              <a:rPr lang="de-CH" baseline="0" smtClean="0"/>
              <a:t>uelle</a:t>
            </a:r>
            <a:r>
              <a:rPr lang="de-CH" baseline="0" dirty="0" smtClean="0"/>
              <a:t>: „Windräder - </a:t>
            </a:r>
            <a:r>
              <a:rPr lang="de-CH" baseline="0" dirty="0" err="1" smtClean="0"/>
              <a:t>Bischberg</a:t>
            </a:r>
            <a:r>
              <a:rPr lang="de-CH" baseline="0" dirty="0" smtClean="0"/>
              <a:t> 007“ von </a:t>
            </a:r>
            <a:r>
              <a:rPr lang="de-CH" baseline="0" dirty="0" err="1" smtClean="0"/>
              <a:t>User:DALIBRI</a:t>
            </a:r>
            <a:r>
              <a:rPr lang="de-CH" baseline="0" dirty="0" smtClean="0"/>
              <a:t> - https://commons.wikimedia.org/wiki/File:Windr%C3%A4der_-_Bischberg_006.JPG. Lizenziert unter CC BY-SA 3.0 über Wikimedia </a:t>
            </a:r>
            <a:r>
              <a:rPr lang="de-CH" baseline="0" dirty="0" err="1" smtClean="0"/>
              <a:t>Commons</a:t>
            </a:r>
            <a:r>
              <a:rPr lang="de-CH" baseline="0" dirty="0" smtClean="0"/>
              <a:t> - http://commons.wikimedia.org/wiki/File:Windr%C3%A4der_-_Bischberg_007.jpg#mediaviewer/File:Windr%C3%A4der_-_Bischberg_007.jpg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027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Weiterführende Infos:</a:t>
            </a:r>
            <a:r>
              <a:rPr lang="de-CH" baseline="0" dirty="0" smtClean="0"/>
              <a:t> Faktenblatt «Biomasse» vom </a:t>
            </a:r>
            <a:r>
              <a:rPr lang="de-CH" baseline="0" dirty="0" err="1" smtClean="0"/>
              <a:t>wwf</a:t>
            </a:r>
            <a:r>
              <a:rPr lang="de-CH" baseline="0" dirty="0" smtClean="0"/>
              <a:t> unter: http://www.wwf.ch/de/hintergrundwissen/klima/erneuerbare/ und unter http://www.bfe.admin.ch/themen/00490/index.html?lang=de</a:t>
            </a:r>
          </a:p>
          <a:p>
            <a:endParaRPr lang="de-CH" dirty="0" smtClean="0"/>
          </a:p>
          <a:p>
            <a:r>
              <a:rPr lang="de-CH" dirty="0" smtClean="0"/>
              <a:t>Bildquelle:</a:t>
            </a:r>
            <a:r>
              <a:rPr lang="de-CH" baseline="0" dirty="0" smtClean="0"/>
              <a:t>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Topfklao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(Christoph Neumüller) at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de.wikipedia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(Selbst fotografiert.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Transferred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de.wikipedia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[Attribution], via Wikimedia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Wikimedia </a:t>
            </a:r>
            <a:r>
              <a:rPr lang="de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baseline="0" dirty="0" smtClean="0"/>
              <a:t>https://commons.wikimedia.org/wiki/File%3AAufgerichtetesholz.jpg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3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Weiterführende Infos:</a:t>
            </a:r>
            <a:r>
              <a:rPr lang="de-CH" baseline="0" dirty="0" smtClean="0"/>
              <a:t> Faktenblatt «Geothermie» vom </a:t>
            </a:r>
            <a:r>
              <a:rPr lang="de-CH" baseline="0" dirty="0" err="1" smtClean="0"/>
              <a:t>wwf</a:t>
            </a:r>
            <a:r>
              <a:rPr lang="de-CH" baseline="0" dirty="0" smtClean="0"/>
              <a:t> unter: http://www.wwf.ch/de/hintergrundwissen/klima/erneuerbare/ und unter http://www.bfe.admin.ch/themen/00490/index.html?lang=de</a:t>
            </a:r>
          </a:p>
          <a:p>
            <a:endParaRPr lang="de-CH" dirty="0" smtClean="0"/>
          </a:p>
          <a:p>
            <a:r>
              <a:rPr lang="de-CH" dirty="0" smtClean="0"/>
              <a:t>Bildquelle: „</a:t>
            </a:r>
            <a:r>
              <a:rPr lang="de-CH" dirty="0" err="1" smtClean="0"/>
              <a:t>Jordens</a:t>
            </a:r>
            <a:r>
              <a:rPr lang="de-CH" dirty="0" smtClean="0"/>
              <a:t> </a:t>
            </a:r>
            <a:r>
              <a:rPr lang="de-CH" dirty="0" err="1" smtClean="0"/>
              <a:t>inre</a:t>
            </a:r>
            <a:r>
              <a:rPr lang="de-CH" dirty="0" smtClean="0"/>
              <a:t>“ von Original Mats </a:t>
            </a:r>
            <a:r>
              <a:rPr lang="de-CH" dirty="0" err="1" smtClean="0"/>
              <a:t>Halldin</a:t>
            </a:r>
            <a:r>
              <a:rPr lang="de-CH" dirty="0" smtClean="0"/>
              <a:t> </a:t>
            </a:r>
            <a:r>
              <a:rPr lang="de-CH" dirty="0" err="1" smtClean="0"/>
              <a:t>Vectorization</a:t>
            </a:r>
            <a:r>
              <a:rPr lang="de-CH" dirty="0" smtClean="0"/>
              <a:t>: </a:t>
            </a:r>
            <a:r>
              <a:rPr lang="de-CH" dirty="0" err="1" smtClean="0"/>
              <a:t>Chabacano</a:t>
            </a:r>
            <a:r>
              <a:rPr lang="de-CH" dirty="0" smtClean="0"/>
              <a:t> - File:Jordens inre.jpg. Lizenziert unter CC BY-SA 3.0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http://commons.wikimedia.org/wiki/File:Jordens_inre.svg#mediaviewer/File:Jordens_inre.svg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44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CH" b="1" dirty="0" smtClean="0">
                <a:ea typeface="ＭＳ Ｐゴシック" pitchFamily="34" charset="-128"/>
              </a:rPr>
              <a:t>Energiestrategie</a:t>
            </a:r>
            <a:r>
              <a:rPr lang="de-CH" b="1" baseline="0" dirty="0" smtClean="0">
                <a:ea typeface="ＭＳ Ｐゴシック" pitchFamily="34" charset="-128"/>
              </a:rPr>
              <a:t> 2050: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baseline="0" dirty="0" smtClean="0">
                <a:ea typeface="ＭＳ Ｐゴシック" pitchFamily="34" charset="-128"/>
              </a:rPr>
              <a:t>Energieeffizienz: Gebäude (Vorschriften </a:t>
            </a:r>
            <a:r>
              <a:rPr lang="de-CH" baseline="0" dirty="0" err="1" smtClean="0">
                <a:ea typeface="ＭＳ Ｐゴシック" pitchFamily="34" charset="-128"/>
              </a:rPr>
              <a:t>MuKEn</a:t>
            </a:r>
            <a:r>
              <a:rPr lang="de-CH" baseline="0" dirty="0" smtClean="0">
                <a:ea typeface="ＭＳ Ｐゴシック" pitchFamily="34" charset="-128"/>
              </a:rPr>
              <a:t>, Gebäudeprogramm), Brennstoffe (CO2-Abgabe), Strom (</a:t>
            </a:r>
            <a:r>
              <a:rPr lang="de-CH" baseline="0" dirty="0" err="1" smtClean="0">
                <a:ea typeface="ＭＳ Ｐゴシック" pitchFamily="34" charset="-128"/>
              </a:rPr>
              <a:t>Effizienz+Gebrauchsvorschriften</a:t>
            </a:r>
            <a:r>
              <a:rPr lang="de-CH" baseline="0" dirty="0" smtClean="0">
                <a:ea typeface="ＭＳ Ｐゴシック" pitchFamily="34" charset="-128"/>
              </a:rPr>
              <a:t> Geräte, wettbewerbliche Ausschreibungen, Information), Mobilität (Emissionsvorschriften für Neuwagen),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baseline="0" dirty="0" smtClean="0">
                <a:ea typeface="ＭＳ Ｐゴシック" pitchFamily="34" charset="-128"/>
              </a:rPr>
              <a:t>Erneuerbare Energien: Ausbau KEV (Kostendeckende Einspeisevergütung), Eigenverbrauchsregelung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de-CH" baseline="0" dirty="0" smtClean="0">
                <a:ea typeface="ＭＳ Ｐゴシック" pitchFamily="34" charset="-128"/>
              </a:rPr>
              <a:t>Versorgungssicherheit: Netzausbau, Importstrom, Pumpspeicherung, fossile Gas-und-Dampfkraftwerke (</a:t>
            </a:r>
            <a:r>
              <a:rPr lang="de-CH" baseline="0" dirty="0" err="1" smtClean="0">
                <a:ea typeface="ＭＳ Ｐゴシック" pitchFamily="34" charset="-128"/>
              </a:rPr>
              <a:t>GuD</a:t>
            </a:r>
            <a:r>
              <a:rPr lang="de-CH" baseline="0" dirty="0" smtClean="0">
                <a:ea typeface="ＭＳ Ｐゴシック" pitchFamily="34" charset="-128"/>
              </a:rPr>
              <a:t>) und Wärme-Kraft-Koppelungsanlagen (WKK)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Bildquelle: „Bundeshaus Bern 2009, </a:t>
            </a:r>
            <a:r>
              <a:rPr lang="de-CH" dirty="0" err="1" smtClean="0"/>
              <a:t>Flooffy</a:t>
            </a:r>
            <a:r>
              <a:rPr lang="de-CH" dirty="0" smtClean="0"/>
              <a:t>“ von </a:t>
            </a:r>
            <a:r>
              <a:rPr lang="de-CH" dirty="0" err="1" smtClean="0"/>
              <a:t>Flooffy</a:t>
            </a:r>
            <a:r>
              <a:rPr lang="de-CH" dirty="0" smtClean="0"/>
              <a:t> - Federal Palace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Switzerland</a:t>
            </a:r>
            <a:r>
              <a:rPr lang="de-CH" dirty="0" smtClean="0"/>
              <a:t>, </a:t>
            </a:r>
            <a:r>
              <a:rPr lang="de-CH" dirty="0" err="1" smtClean="0"/>
              <a:t>BernUploaded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Dodo</a:t>
            </a:r>
            <a:r>
              <a:rPr lang="de-CH" dirty="0" smtClean="0"/>
              <a:t> von den Bergen. Lizenziert unter CC BY 2.0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http://commons.wikimedia.org/wiki/File:Bundeshaus_Bern_2009,_Flooffy.jpg#mediaviewer/File:Bundeshaus_Bern_2009,_Flooffy.jpg</a:t>
            </a:r>
          </a:p>
          <a:p>
            <a:endParaRPr lang="de-CH" dirty="0" smtClean="0"/>
          </a:p>
          <a:p>
            <a:r>
              <a:rPr lang="de-CH" dirty="0" smtClean="0"/>
              <a:t>„</a:t>
            </a:r>
            <a:r>
              <a:rPr lang="de-CH" dirty="0" err="1" smtClean="0"/>
              <a:t>Akw</a:t>
            </a:r>
            <a:r>
              <a:rPr lang="de-CH" dirty="0" smtClean="0"/>
              <a:t> goesgenmai2010“ von Ch-info.ch - Eigenes Werk. Lizenziert unter CC BY-SA 3.0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http://commons.wikimedia.org/wiki/File:Akw_goesgenmai2010.JPG#mediaviewer/File:Akw_goesgenmai2010.JPG</a:t>
            </a:r>
          </a:p>
          <a:p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„</a:t>
            </a:r>
            <a:r>
              <a:rPr lang="de-CH" dirty="0" err="1" smtClean="0"/>
              <a:t>Kölnbreinspeicher</a:t>
            </a:r>
            <a:r>
              <a:rPr lang="de-CH" dirty="0" smtClean="0"/>
              <a:t>“ von Original </a:t>
            </a:r>
            <a:r>
              <a:rPr lang="de-CH" dirty="0" err="1" smtClean="0"/>
              <a:t>uploader</a:t>
            </a:r>
            <a:r>
              <a:rPr lang="de-CH" dirty="0" smtClean="0"/>
              <a:t> was </a:t>
            </a:r>
            <a:r>
              <a:rPr lang="de-CH" dirty="0" err="1" smtClean="0"/>
              <a:t>Kwerdenker</a:t>
            </a:r>
            <a:r>
              <a:rPr lang="de-CH" dirty="0" smtClean="0"/>
              <a:t> at </a:t>
            </a:r>
            <a:r>
              <a:rPr lang="de-CH" dirty="0" err="1" smtClean="0"/>
              <a:t>de.wikipedia</a:t>
            </a:r>
            <a:r>
              <a:rPr lang="de-CH" dirty="0" smtClean="0"/>
              <a:t>. </a:t>
            </a:r>
            <a:r>
              <a:rPr lang="de-CH" dirty="0" err="1" smtClean="0"/>
              <a:t>Later</a:t>
            </a:r>
            <a:r>
              <a:rPr lang="de-CH" dirty="0" smtClean="0"/>
              <a:t> </a:t>
            </a:r>
            <a:r>
              <a:rPr lang="de-CH" dirty="0" err="1" smtClean="0"/>
              <a:t>version</a:t>
            </a:r>
            <a:r>
              <a:rPr lang="de-CH" dirty="0" smtClean="0"/>
              <a:t>(s) </a:t>
            </a:r>
            <a:r>
              <a:rPr lang="de-CH" dirty="0" err="1" smtClean="0"/>
              <a:t>were</a:t>
            </a:r>
            <a:r>
              <a:rPr lang="de-CH" dirty="0" smtClean="0"/>
              <a:t> </a:t>
            </a:r>
            <a:r>
              <a:rPr lang="de-CH" dirty="0" err="1" smtClean="0"/>
              <a:t>uploaded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Picasso at </a:t>
            </a:r>
            <a:r>
              <a:rPr lang="de-CH" dirty="0" err="1" smtClean="0"/>
              <a:t>de.wikipedia</a:t>
            </a:r>
            <a:r>
              <a:rPr lang="de-CH" dirty="0" smtClean="0"/>
              <a:t>. - </a:t>
            </a:r>
            <a:r>
              <a:rPr lang="de-CH" dirty="0" err="1" smtClean="0"/>
              <a:t>Transferred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de.wikipedia</a:t>
            </a:r>
            <a:r>
              <a:rPr lang="de-CH" dirty="0" smtClean="0"/>
              <a:t>; </a:t>
            </a:r>
            <a:r>
              <a:rPr lang="de-CH" dirty="0" err="1" smtClean="0"/>
              <a:t>transferred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Commons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CommonsHelper</a:t>
            </a:r>
            <a:r>
              <a:rPr lang="de-CH" dirty="0" smtClean="0"/>
              <a:t>.. Lizenziert unter CC BY-SA 3.0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http://commons.wikimedia.org/wiki/File:K%C3%B6lnbreinspeicher.jpg#mediaviewer/File:K%C3%B6lnbreinspeicher.jpg</a:t>
            </a:r>
          </a:p>
          <a:p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„Dach des Gästehauses Freiherr vom Stein - Solarthermie und Photovoltaik“ von Claus </a:t>
            </a:r>
            <a:r>
              <a:rPr lang="de-CH" dirty="0" err="1" smtClean="0"/>
              <a:t>Ableiter</a:t>
            </a:r>
            <a:r>
              <a:rPr lang="de-CH" dirty="0" smtClean="0"/>
              <a:t> - Eigenes Werk. Lizenziert unter CC BY-SA 3.0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http://commons.wikimedia.org/wiki/File:Dach_des_G%C3%A4stehauses_Freiherr_vom_Stein_-_Solarthermie_und_Photovoltaik.JPG#mediaviewer/File:Dach_des_G%C3%A4stehauses_Freiherr_vom_Stein_-_Solarthermie_und_Photovoltaik.JPG</a:t>
            </a:r>
          </a:p>
          <a:p>
            <a:pPr eaLnBrk="1" hangingPunct="1">
              <a:spcBef>
                <a:spcPct val="0"/>
              </a:spcBef>
            </a:pPr>
            <a:endParaRPr lang="de-CH" dirty="0" smtClean="0"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475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Lesebeispiel: Bis 2050 will der Bundesrat 4.22 </a:t>
            </a:r>
            <a:r>
              <a:rPr lang="de-CH" dirty="0" err="1" smtClean="0"/>
              <a:t>Terawattstunden</a:t>
            </a:r>
            <a:r>
              <a:rPr lang="de-CH" dirty="0" smtClean="0"/>
              <a:t> Strom aus Windkraftwerken zubauen. Das entspricht 106 mal der Produktion des heute grössten Schweizer Windparks auf dem </a:t>
            </a:r>
            <a:r>
              <a:rPr lang="de-CH" dirty="0" err="1" smtClean="0"/>
              <a:t>Mont</a:t>
            </a:r>
            <a:r>
              <a:rPr lang="de-CH" dirty="0" smtClean="0"/>
              <a:t> </a:t>
            </a:r>
            <a:r>
              <a:rPr lang="de-CH" dirty="0" err="1" smtClean="0"/>
              <a:t>Crosin</a:t>
            </a:r>
            <a:r>
              <a:rPr lang="de-CH" dirty="0" smtClean="0"/>
              <a:t> im Berner Jura. Um das zu erreichen, müssten ab 2015 jährlich drei solcher Windparks gebaut werden.</a:t>
            </a:r>
          </a:p>
          <a:p>
            <a:endParaRPr lang="de-CH" smtClean="0"/>
          </a:p>
          <a:p>
            <a:r>
              <a:rPr lang="de-CH" smtClean="0"/>
              <a:t>Ist </a:t>
            </a:r>
            <a:r>
              <a:rPr lang="de-CH" dirty="0" smtClean="0"/>
              <a:t>das realistisch? Wie kann das realisiert werden?</a:t>
            </a:r>
          </a:p>
          <a:p>
            <a:r>
              <a:rPr lang="de-CH" dirty="0" smtClean="0"/>
              <a:t>Was braucht es</a:t>
            </a:r>
            <a:r>
              <a:rPr lang="de-CH" baseline="0" dirty="0" smtClean="0"/>
              <a:t> dafür?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Quelle: http://www.energie-aktuell.ch/Berner-Energieplattform/Themen/Energiestrategie-2050-des-Bundesrats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  <a:p>
            <a:r>
              <a:rPr lang="de-CH" dirty="0" smtClean="0"/>
              <a:t>Bildquelle: „Bundeshaus Bern 2009, </a:t>
            </a:r>
            <a:r>
              <a:rPr lang="de-CH" dirty="0" err="1" smtClean="0"/>
              <a:t>Flooffy</a:t>
            </a:r>
            <a:r>
              <a:rPr lang="de-CH" dirty="0" smtClean="0"/>
              <a:t>“ von </a:t>
            </a:r>
            <a:r>
              <a:rPr lang="de-CH" dirty="0" err="1" smtClean="0"/>
              <a:t>Flooffy</a:t>
            </a:r>
            <a:r>
              <a:rPr lang="de-CH" dirty="0" smtClean="0"/>
              <a:t> - Federal Palace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Switzerland</a:t>
            </a:r>
            <a:r>
              <a:rPr lang="de-CH" dirty="0" smtClean="0"/>
              <a:t>, </a:t>
            </a:r>
            <a:r>
              <a:rPr lang="de-CH" dirty="0" err="1" smtClean="0"/>
              <a:t>BernUploaded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Dodo</a:t>
            </a:r>
            <a:r>
              <a:rPr lang="de-CH" dirty="0" smtClean="0"/>
              <a:t> von den Bergen. Lizenziert unter CC BY 2.0 über Wikimedia </a:t>
            </a:r>
            <a:r>
              <a:rPr lang="de-CH" dirty="0" err="1" smtClean="0"/>
              <a:t>Commons</a:t>
            </a:r>
            <a:r>
              <a:rPr lang="de-CH" dirty="0" smtClean="0"/>
              <a:t> - http://commons.wikimedia.org/wiki/File:Bundeshaus_Bern_2009,_Flooffy.jpg#mediaviewer/File:Bundeshaus_Bern_2009,_Flooffy.jpg</a:t>
            </a:r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E24C-337B-460A-996E-AB3D00716EF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307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nergie-und-Klimapioniere-Symbole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88"/>
          <a:stretch/>
        </p:blipFill>
        <p:spPr>
          <a:xfrm>
            <a:off x="636145" y="803683"/>
            <a:ext cx="7830922" cy="480882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0"/>
          <a:stretch/>
        </p:blipFill>
        <p:spPr>
          <a:xfrm>
            <a:off x="0" y="573521"/>
            <a:ext cx="6081402" cy="45382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173"/>
          <a:stretch/>
        </p:blipFill>
        <p:spPr>
          <a:xfrm>
            <a:off x="1552682" y="5890305"/>
            <a:ext cx="820301" cy="72094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85" r="51563"/>
          <a:stretch/>
        </p:blipFill>
        <p:spPr>
          <a:xfrm>
            <a:off x="3014778" y="5890305"/>
            <a:ext cx="1430916" cy="72094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72" r="24471"/>
          <a:stretch/>
        </p:blipFill>
        <p:spPr>
          <a:xfrm>
            <a:off x="4845284" y="5890305"/>
            <a:ext cx="1236135" cy="720946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61"/>
          <a:stretch/>
        </p:blipFill>
        <p:spPr>
          <a:xfrm>
            <a:off x="6540094" y="5890305"/>
            <a:ext cx="1074400" cy="7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13" y="453268"/>
            <a:ext cx="3974209" cy="64047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4543" y="4167969"/>
            <a:ext cx="6935530" cy="2323513"/>
          </a:xfrm>
        </p:spPr>
        <p:txBody>
          <a:bodyPr anchor="t"/>
          <a:lstStyle>
            <a:lvl1pPr>
              <a:defRPr sz="480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155129" y="5073704"/>
            <a:ext cx="3330053" cy="2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2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6517AF-418E-284F-A6E0-7B780F68E2B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155129" y="5073704"/>
            <a:ext cx="3330053" cy="238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6517AF-418E-284F-A6E0-7B780F68E2B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155129" y="5073704"/>
            <a:ext cx="3330053" cy="23854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5931" y="196692"/>
            <a:ext cx="1079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29115"/>
            <a:ext cx="3810000" cy="4800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29115"/>
            <a:ext cx="3810000" cy="4800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0C0378-202D-5B47-911F-819B11578E4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155129" y="5073704"/>
            <a:ext cx="3330053" cy="238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/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48985"/>
            <a:ext cx="7772400" cy="6096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6517AF-418E-284F-A6E0-7B780F68E2B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685800" y="1152092"/>
            <a:ext cx="7772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155129" y="5073704"/>
            <a:ext cx="3330053" cy="238542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/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5931" y="196692"/>
            <a:ext cx="1079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8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68078" y="1030535"/>
            <a:ext cx="5855277" cy="438251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lang="de-CH" sz="3200" cap="none" baseline="0" dirty="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de-CH" dirty="0" smtClean="0"/>
              <a:t>«Hier ZITAT Einfügen»</a:t>
            </a:r>
          </a:p>
          <a:p>
            <a:pPr marL="0" lvl="0" indent="0">
              <a:buFont typeface="Arial"/>
              <a:buNone/>
            </a:pPr>
            <a:endParaRPr lang="de-CH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68078" y="5506940"/>
            <a:ext cx="5855277" cy="2972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lang="de-DE" sz="1800" b="0" cap="none" dirty="0">
                <a:solidFill>
                  <a:srgbClr val="666666"/>
                </a:solidFill>
                <a:latin typeface="+mn-lt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Arial"/>
              <a:buNone/>
            </a:pPr>
            <a:r>
              <a:rPr lang="de-CH" dirty="0" smtClean="0"/>
              <a:t>Hier Quelle einfügen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2198982" y="721336"/>
            <a:ext cx="585527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 userDrawn="1"/>
        </p:nvCxnSpPr>
        <p:spPr bwMode="auto">
          <a:xfrm>
            <a:off x="2180304" y="6166830"/>
            <a:ext cx="587395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34"/>
          <a:stretch/>
        </p:blipFill>
        <p:spPr>
          <a:xfrm flipH="1">
            <a:off x="676469" y="774198"/>
            <a:ext cx="629142" cy="938739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155129" y="5073704"/>
            <a:ext cx="3330053" cy="2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2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003824"/>
            <a:ext cx="7772400" cy="4092177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100"/>
            </a:lvl4pPr>
            <a:lvl5pPr>
              <a:lnSpc>
                <a:spcPct val="120000"/>
              </a:lnSpc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17AF-418E-284F-A6E0-7B780F68E2BC}" type="slidenum">
              <a:rPr lang="de-DE">
                <a:solidFill>
                  <a:srgbClr val="001155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1155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 bwMode="auto">
          <a:xfrm flipV="1">
            <a:off x="685800" y="1196752"/>
            <a:ext cx="777240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C3C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822414" y="4745225"/>
            <a:ext cx="3994201" cy="28611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332656"/>
            <a:ext cx="1079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951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911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rutiger LT Com 55 Roman" charset="0"/>
              </a:defRPr>
            </a:lvl1pPr>
          </a:lstStyle>
          <a:p>
            <a:pPr>
              <a:defRPr/>
            </a:pPr>
            <a:fld id="{C835559A-6A5E-1F48-AB6A-7B28DED28F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3627555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Frutiger LT Com 55 Roman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Frutiger LT Com 65 Bold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dirty="0" smtClean="0"/>
              <a:t>©2015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myclimate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2" r:id="rId2"/>
    <p:sldLayoutId id="2147484899" r:id="rId3"/>
    <p:sldLayoutId id="2147484916" r:id="rId4"/>
    <p:sldLayoutId id="2147484901" r:id="rId5"/>
    <p:sldLayoutId id="2147484913" r:id="rId6"/>
    <p:sldLayoutId id="2147484914" r:id="rId7"/>
    <p:sldLayoutId id="214748491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 cap="none" spc="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655638" indent="-215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Lucida Grande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063625" indent="-217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Lucida Grande"/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404938" indent="-150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Lucida Grande"/>
        <a:buChar char="–"/>
        <a:defRPr sz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1782763" indent="-187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Lucida Grande"/>
        <a:buChar char="–"/>
        <a:defRPr sz="1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2399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-"/>
        <a:defRPr sz="1000">
          <a:solidFill>
            <a:schemeClr val="tx1"/>
          </a:solidFill>
          <a:latin typeface="+mn-lt"/>
          <a:ea typeface="+mn-ea"/>
        </a:defRPr>
      </a:lvl6pPr>
      <a:lvl7pPr marL="26971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-"/>
        <a:defRPr sz="1000">
          <a:solidFill>
            <a:schemeClr val="tx1"/>
          </a:solidFill>
          <a:latin typeface="+mn-lt"/>
          <a:ea typeface="+mn-ea"/>
        </a:defRPr>
      </a:lvl7pPr>
      <a:lvl8pPr marL="31543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-"/>
        <a:defRPr sz="1000">
          <a:solidFill>
            <a:schemeClr val="tx1"/>
          </a:solidFill>
          <a:latin typeface="+mn-lt"/>
          <a:ea typeface="+mn-ea"/>
        </a:defRPr>
      </a:lvl8pPr>
      <a:lvl9pPr marL="36115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Char char="-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Erneuerbare Energien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0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654018"/>
            <a:ext cx="7772400" cy="609600"/>
          </a:xfrm>
        </p:spPr>
        <p:txBody>
          <a:bodyPr/>
          <a:lstStyle/>
          <a:p>
            <a:r>
              <a:rPr lang="de-CH" dirty="0" smtClean="0"/>
              <a:t>Energiestrategie 2050:</a:t>
            </a:r>
            <a:br>
              <a:rPr lang="de-CH" dirty="0" smtClean="0"/>
            </a:br>
            <a:r>
              <a:rPr lang="de-CH" dirty="0" smtClean="0"/>
              <a:t>erneuerbare Energien</a:t>
            </a:r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813888"/>
              </p:ext>
            </p:extLst>
          </p:nvPr>
        </p:nvGraphicFramePr>
        <p:xfrm>
          <a:off x="801211" y="2179573"/>
          <a:ext cx="7768043" cy="3610304"/>
        </p:xfrm>
        <a:graphic>
          <a:graphicData uri="http://schemas.openxmlformats.org/drawingml/2006/table">
            <a:tbl>
              <a:tblPr/>
              <a:tblGrid>
                <a:gridCol w="2257299"/>
                <a:gridCol w="1545021"/>
                <a:gridCol w="3965723"/>
              </a:tblGrid>
              <a:tr h="673596">
                <a:tc>
                  <a:txBody>
                    <a:bodyPr/>
                    <a:lstStyle/>
                    <a:p>
                      <a:r>
                        <a:rPr lang="de-CH" sz="1400" b="1" dirty="0" smtClean="0"/>
                        <a:t>Technologie</a:t>
                      </a:r>
                      <a:endParaRPr lang="de-CH" sz="14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Soll-Zustand 2050 in </a:t>
                      </a:r>
                      <a:r>
                        <a:rPr lang="de-CH" sz="1400" b="1" dirty="0" err="1" smtClean="0"/>
                        <a:t>TWh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1" dirty="0"/>
                        <a:t> Entspricht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1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Wasserkraftwerke</a:t>
                      </a:r>
                      <a:endParaRPr lang="de-CH" sz="14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8.57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 </a:t>
                      </a:r>
                      <a:r>
                        <a:rPr lang="de-CH" sz="1400" dirty="0" smtClean="0"/>
                        <a:t>80 </a:t>
                      </a:r>
                      <a:r>
                        <a:rPr lang="de-CH" sz="1400" dirty="0"/>
                        <a:t>x Wasserkraftwerk </a:t>
                      </a:r>
                      <a:r>
                        <a:rPr lang="de-CH" sz="1400" dirty="0" err="1">
                          <a:solidFill>
                            <a:schemeClr val="tx1"/>
                          </a:solidFill>
                        </a:rPr>
                        <a:t>Hagneck</a:t>
                      </a: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 (3 / Jahr)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1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Solaranlagen</a:t>
                      </a:r>
                      <a:endParaRPr lang="de-CH" sz="14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11.04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 9200 x Solaranlage Stade de Suisse (263 / Jahr)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1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Windkraftwerke</a:t>
                      </a:r>
                      <a:endParaRPr lang="de-CH" sz="14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4.22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 106 x Windpark </a:t>
                      </a:r>
                      <a:r>
                        <a:rPr lang="de-CH" sz="1400" dirty="0" err="1"/>
                        <a:t>Mont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Crosin</a:t>
                      </a:r>
                      <a:r>
                        <a:rPr lang="de-CH" sz="1400" dirty="0"/>
                        <a:t> (3 / Jahr)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1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Geothermie</a:t>
                      </a:r>
                      <a:endParaRPr lang="de-CH" sz="14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4.39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  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1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Biomasse </a:t>
                      </a:r>
                      <a:r>
                        <a:rPr lang="de-CH" sz="1400" dirty="0"/>
                        <a:t>(Holz)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1.1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 367 x Biomassezentrum Spiez  (11 / Jahr)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64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ARA,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dirty="0" smtClean="0"/>
                        <a:t>Kehrichtverbrennung</a:t>
                      </a:r>
                      <a:r>
                        <a:rPr lang="de-CH" sz="1400" dirty="0"/>
                        <a:t>, </a:t>
                      </a:r>
                      <a:r>
                        <a:rPr lang="de-CH" sz="1400" dirty="0" smtClean="0"/>
                        <a:t>                                    Biogas</a:t>
                      </a:r>
                      <a:endParaRPr lang="de-CH" sz="14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2.09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 108 x Kehrichtverbrennungsanlage Biel (3 / </a:t>
                      </a:r>
                      <a:r>
                        <a:rPr lang="de-CH" sz="1400" dirty="0" smtClean="0"/>
                        <a:t>Jahr)</a:t>
                      </a:r>
                      <a:endParaRPr lang="de-CH" sz="1400" dirty="0"/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749313" y="1441176"/>
            <a:ext cx="793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+mj-lt"/>
              </a:rPr>
              <a:t>Bis 2050 will der Bundesrat zusätzlich über 31 </a:t>
            </a:r>
            <a:r>
              <a:rPr lang="de-CH" dirty="0" err="1">
                <a:latin typeface="+mj-lt"/>
              </a:rPr>
              <a:t>Terawattstunden</a:t>
            </a:r>
            <a:r>
              <a:rPr lang="de-CH" dirty="0">
                <a:latin typeface="+mj-lt"/>
              </a:rPr>
              <a:t> </a:t>
            </a:r>
            <a:r>
              <a:rPr lang="de-CH" dirty="0" smtClean="0">
                <a:latin typeface="+mj-lt"/>
              </a:rPr>
              <a:t>(</a:t>
            </a:r>
            <a:r>
              <a:rPr lang="de-CH" dirty="0" err="1" smtClean="0">
                <a:latin typeface="+mj-lt"/>
              </a:rPr>
              <a:t>TWh</a:t>
            </a:r>
            <a:r>
              <a:rPr lang="de-CH" dirty="0" smtClean="0">
                <a:latin typeface="+mj-lt"/>
              </a:rPr>
              <a:t>) Strom </a:t>
            </a:r>
            <a:r>
              <a:rPr lang="de-CH" dirty="0">
                <a:latin typeface="+mj-lt"/>
              </a:rPr>
              <a:t>aus folgenden neuen Quellen produzieren</a:t>
            </a:r>
            <a:r>
              <a:rPr lang="de-CH" dirty="0" smtClean="0">
                <a:latin typeface="+mj-lt"/>
              </a:rPr>
              <a:t>:</a:t>
            </a:r>
            <a:endParaRPr lang="de-CH" dirty="0"/>
          </a:p>
        </p:txBody>
      </p:sp>
      <p:pic>
        <p:nvPicPr>
          <p:cNvPr id="1026" name="Picture 2" descr="C:\Users\juk\AppData\Local\Temp\Bundeshaus_Bern_2009,_Flooff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098" y="60477"/>
            <a:ext cx="1665770" cy="10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58925" y="6074223"/>
            <a:ext cx="6388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latin typeface="+mn-lt"/>
              </a:rPr>
              <a:t>Quelle: </a:t>
            </a:r>
            <a:r>
              <a:rPr lang="de-CH" sz="1000" dirty="0">
                <a:latin typeface="+mn-lt"/>
              </a:rPr>
              <a:t>http://www.energie-aktuell.ch/Berner-Energieplattform/Themen/Energiestrategie-2050-des-Bundesrats</a:t>
            </a:r>
          </a:p>
        </p:txBody>
      </p:sp>
    </p:spTree>
    <p:extLst>
      <p:ext uri="{BB962C8B-B14F-4D97-AF65-F5344CB8AC3E}">
        <p14:creationId xmlns:p14="http://schemas.microsoft.com/office/powerpoint/2010/main" val="35890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Teil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682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549510"/>
            <a:ext cx="7772400" cy="609600"/>
          </a:xfrm>
        </p:spPr>
        <p:txBody>
          <a:bodyPr/>
          <a:lstStyle/>
          <a:p>
            <a:r>
              <a:rPr lang="de-DE" dirty="0" smtClean="0"/>
              <a:t>Wasserkraft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5799" y="1229115"/>
            <a:ext cx="4330338" cy="5276188"/>
          </a:xfrm>
        </p:spPr>
        <p:txBody>
          <a:bodyPr/>
          <a:lstStyle/>
          <a:p>
            <a:r>
              <a:rPr lang="de-DE" sz="2000" dirty="0" smtClean="0"/>
              <a:t>Die Schweiz ist ein Wasserschloss</a:t>
            </a:r>
            <a:endParaRPr lang="de-DE" sz="2000" dirty="0"/>
          </a:p>
          <a:p>
            <a:r>
              <a:rPr lang="de-DE" sz="2000" dirty="0" smtClean="0"/>
              <a:t>In der Schweiz wurde schon vor über 100 Jahren das erste Wasserkraftwerk gebaut</a:t>
            </a:r>
          </a:p>
          <a:p>
            <a:r>
              <a:rPr lang="de-DE" sz="2000" dirty="0" smtClean="0"/>
              <a:t>Schon lange davor trieb Wasserkraft  z.B. Mühlen für Getreide an</a:t>
            </a:r>
          </a:p>
          <a:p>
            <a:r>
              <a:rPr lang="de-DE" sz="2000" dirty="0" smtClean="0"/>
              <a:t>Wasserkraftwerke nutzen die potentielle resp. kinetische Energie des Wassers für Stromerzeugung</a:t>
            </a:r>
            <a:endParaRPr lang="de-DE" sz="2000" dirty="0"/>
          </a:p>
          <a:p>
            <a:r>
              <a:rPr lang="de-DE" sz="2000" dirty="0" smtClean="0"/>
              <a:t>Heute stammen rund 55% des in der Schweiz erzeugten Stroms aus der Wasserkraft</a:t>
            </a:r>
          </a:p>
        </p:txBody>
      </p:sp>
      <p:pic>
        <p:nvPicPr>
          <p:cNvPr id="1026" name="Picture 2" descr="http://upload.wikimedia.org/wikipedia/commons/e/e3/K%C3%B6lnbreinspei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501" y="1463674"/>
            <a:ext cx="3185699" cy="20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5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497255"/>
            <a:ext cx="7772400" cy="696533"/>
          </a:xfrm>
        </p:spPr>
        <p:txBody>
          <a:bodyPr/>
          <a:lstStyle/>
          <a:p>
            <a:r>
              <a:rPr lang="de-CH" dirty="0" smtClean="0"/>
              <a:t>Sonnenenergie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5800" y="1586184"/>
            <a:ext cx="4393458" cy="4823342"/>
          </a:xfrm>
        </p:spPr>
        <p:txBody>
          <a:bodyPr/>
          <a:lstStyle/>
          <a:p>
            <a:r>
              <a:rPr lang="de-CH" sz="2000" dirty="0" smtClean="0"/>
              <a:t>Sonnenenergie ist unerschöpflich</a:t>
            </a:r>
            <a:r>
              <a:rPr lang="de-CH" sz="2000" dirty="0"/>
              <a:t> </a:t>
            </a:r>
            <a:r>
              <a:rPr lang="de-CH" sz="2000" dirty="0" smtClean="0"/>
              <a:t>und umweltfreundlich </a:t>
            </a:r>
          </a:p>
          <a:p>
            <a:r>
              <a:rPr lang="de-CH" sz="2000" dirty="0" smtClean="0"/>
              <a:t>Die Sonnenenergie </a:t>
            </a:r>
            <a:r>
              <a:rPr lang="de-CH" sz="2000" dirty="0"/>
              <a:t>kann aktiv durch Sonnenkollektoren zur Wärmeerzeugung (Warmwasser und Heizungsunterstützung), </a:t>
            </a:r>
            <a:r>
              <a:rPr lang="de-CH" sz="2000" dirty="0" smtClean="0"/>
              <a:t>sowie </a:t>
            </a:r>
            <a:r>
              <a:rPr lang="de-CH" sz="2000" dirty="0"/>
              <a:t>durch Photovoltaik-Anlagen zur Stromerzeugung genutzt </a:t>
            </a:r>
            <a:r>
              <a:rPr lang="de-CH" sz="2000" dirty="0" smtClean="0"/>
              <a:t>werden</a:t>
            </a:r>
          </a:p>
          <a:p>
            <a:r>
              <a:rPr lang="de-CH" sz="2000" dirty="0" smtClean="0"/>
              <a:t>Der </a:t>
            </a:r>
            <a:r>
              <a:rPr lang="de-CH" sz="2000" dirty="0"/>
              <a:t>Anteil der Solarstromproduktion lag 2013 bei lediglich 0,8% (544 Mio. kWh) der Schweizer Gesamtstromproduktion</a:t>
            </a:r>
            <a:endParaRPr lang="de-CH" sz="2000" baseline="30000" dirty="0"/>
          </a:p>
        </p:txBody>
      </p:sp>
      <p:pic>
        <p:nvPicPr>
          <p:cNvPr id="2050" name="Picture 2" descr="C:\Users\juk\AppData\Local\Temp\Dach_des_Gästehauses_Freiherr_vom_Stein_-_Solarthermie_und_Photovolta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640" y="1454332"/>
            <a:ext cx="32105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549510"/>
            <a:ext cx="7772400" cy="609600"/>
          </a:xfrm>
        </p:spPr>
        <p:txBody>
          <a:bodyPr/>
          <a:lstStyle/>
          <a:p>
            <a:r>
              <a:rPr lang="de-CH" dirty="0" smtClean="0"/>
              <a:t>Windenergie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5800" y="1594893"/>
            <a:ext cx="4818018" cy="4800600"/>
          </a:xfrm>
        </p:spPr>
        <p:txBody>
          <a:bodyPr/>
          <a:lstStyle/>
          <a:p>
            <a:r>
              <a:rPr lang="de-CH" sz="2000" dirty="0" smtClean="0"/>
              <a:t>Windenergie wird schon seit tausenden von Jahren u.a. auf Segelbooten oder bei Windmühlen genutzt</a:t>
            </a:r>
          </a:p>
          <a:p>
            <a:r>
              <a:rPr lang="de-CH" sz="2000" dirty="0"/>
              <a:t>Die erste Windenergieanlage der Schweiz wurde 1986 in Betrieb genommen</a:t>
            </a:r>
          </a:p>
          <a:p>
            <a:r>
              <a:rPr lang="de-CH" sz="2000" dirty="0" smtClean="0"/>
              <a:t>Windenergieanlagen </a:t>
            </a:r>
            <a:r>
              <a:rPr lang="de-CH" sz="2000" dirty="0"/>
              <a:t>nutzen die kinetische Energie der </a:t>
            </a:r>
            <a:r>
              <a:rPr lang="de-CH" sz="2000" dirty="0" smtClean="0"/>
              <a:t>anströmenden </a:t>
            </a:r>
            <a:r>
              <a:rPr lang="de-CH" sz="2000" dirty="0"/>
              <a:t>Luft zur Rotation der </a:t>
            </a:r>
            <a:r>
              <a:rPr lang="de-CH" sz="2000" dirty="0" smtClean="0"/>
              <a:t>Flügel</a:t>
            </a:r>
          </a:p>
          <a:p>
            <a:r>
              <a:rPr lang="de-CH" sz="2000" dirty="0" smtClean="0"/>
              <a:t>Die Windenergie leistet heute in der Schweiz einen Anteil von rund 0.1% an die Stromproduktion</a:t>
            </a:r>
          </a:p>
        </p:txBody>
      </p:sp>
      <p:pic>
        <p:nvPicPr>
          <p:cNvPr id="3074" name="Picture 2" descr="C:\Users\juk\AppData\Local\Temp\Windräder_-_Bischberg_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151" y="1445625"/>
            <a:ext cx="226004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5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549510"/>
            <a:ext cx="7772400" cy="609600"/>
          </a:xfrm>
        </p:spPr>
        <p:txBody>
          <a:bodyPr/>
          <a:lstStyle/>
          <a:p>
            <a:r>
              <a:rPr lang="de-CH" dirty="0" smtClean="0"/>
              <a:t>Biomasse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5801" y="1490385"/>
            <a:ext cx="4661262" cy="4800600"/>
          </a:xfrm>
        </p:spPr>
        <p:txBody>
          <a:bodyPr/>
          <a:lstStyle/>
          <a:p>
            <a:r>
              <a:rPr lang="de-CH" sz="2000" dirty="0" smtClean="0"/>
              <a:t>Als Biomasse werden pflanzliche und tierische Substanzen bezeichnet</a:t>
            </a:r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sz="2000" dirty="0"/>
              <a:t>Aus Biomasse kann Wärme, Strom und Treibstoff gewonnen werden</a:t>
            </a:r>
            <a:r>
              <a:rPr lang="de-CH" sz="2000" dirty="0" smtClean="0"/>
              <a:t>.</a:t>
            </a:r>
          </a:p>
          <a:p>
            <a:pPr marL="0" indent="0">
              <a:buNone/>
            </a:pPr>
            <a:r>
              <a:rPr lang="de-CH" sz="2000" dirty="0" smtClean="0"/>
              <a:t> </a:t>
            </a:r>
          </a:p>
          <a:p>
            <a:r>
              <a:rPr lang="de-CH" sz="2000" dirty="0" smtClean="0"/>
              <a:t>Holz </a:t>
            </a:r>
            <a:r>
              <a:rPr lang="de-CH" sz="2000" dirty="0"/>
              <a:t>deckt </a:t>
            </a:r>
            <a:r>
              <a:rPr lang="de-CH" sz="2000" dirty="0" smtClean="0"/>
              <a:t>knapp 3% des gesamtschweizerischen </a:t>
            </a:r>
            <a:r>
              <a:rPr lang="de-CH" sz="2000" dirty="0"/>
              <a:t>Energieverbrauchs. </a:t>
            </a:r>
            <a:r>
              <a:rPr lang="de-CH" sz="2000" dirty="0" smtClean="0"/>
              <a:t>Neben </a:t>
            </a:r>
            <a:r>
              <a:rPr lang="de-CH" sz="2000" dirty="0"/>
              <a:t>dem Wasser ist Biomasse damit die zweitwichtigste einheimische Energiequelle</a:t>
            </a:r>
            <a:r>
              <a:rPr lang="de-CH" sz="2000" dirty="0" smtClean="0"/>
              <a:t>.</a:t>
            </a:r>
          </a:p>
          <a:p>
            <a:endParaRPr lang="de-CH" sz="2000" dirty="0"/>
          </a:p>
        </p:txBody>
      </p:sp>
      <p:pic>
        <p:nvPicPr>
          <p:cNvPr id="1026" name="Picture 2" descr="C:\Users\juk\AppData\Local\Temp\Aufgerichteteshol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169" y="1428204"/>
            <a:ext cx="3077031" cy="2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2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11927" y="54951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cap="none" spc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400"/>
            <a:r>
              <a:rPr lang="de-CH" kern="0" dirty="0" smtClean="0"/>
              <a:t>Umweltwärme</a:t>
            </a:r>
            <a:endParaRPr lang="de-CH" kern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85800" y="1232372"/>
            <a:ext cx="4391297" cy="502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49238" indent="-2492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55638" indent="-215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marL="1063625" indent="-2174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404938" indent="-1508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11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1782763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2399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697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1543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6115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de-CH" dirty="0" smtClean="0"/>
              <a:t>Umweltwärme ist die </a:t>
            </a:r>
            <a:r>
              <a:rPr lang="de-CH" dirty="0"/>
              <a:t>auf natürliche Weise im Erdreich, </a:t>
            </a:r>
            <a:r>
              <a:rPr lang="de-CH" dirty="0" smtClean="0"/>
              <a:t>im Abwasser, im </a:t>
            </a:r>
            <a:r>
              <a:rPr lang="de-CH" dirty="0"/>
              <a:t>Oberflächen- und Grundwasser sowie in der Luft </a:t>
            </a:r>
            <a:r>
              <a:rPr lang="de-CH" dirty="0" smtClean="0"/>
              <a:t>gespeicherte Energie</a:t>
            </a:r>
          </a:p>
          <a:p>
            <a:pPr defTabSz="914400"/>
            <a:r>
              <a:rPr lang="de-CH" kern="0" dirty="0" smtClean="0"/>
              <a:t>Sie ist unabhängig von Wetter und Jahreszeit</a:t>
            </a:r>
          </a:p>
          <a:p>
            <a:pPr defTabSz="914400"/>
            <a:r>
              <a:rPr lang="de-CH" kern="0" dirty="0" smtClean="0"/>
              <a:t>In der Schweiz wird Umweltwärme vor allem für die Wärmeproduktion genutzt</a:t>
            </a:r>
          </a:p>
          <a:p>
            <a:pPr defTabSz="914400"/>
            <a:r>
              <a:rPr lang="de-CH" kern="0" dirty="0" smtClean="0"/>
              <a:t>2 grosse </a:t>
            </a:r>
            <a:r>
              <a:rPr lang="de-CH" kern="0" dirty="0"/>
              <a:t>Geothermie (Erdwärme) </a:t>
            </a:r>
            <a:r>
              <a:rPr lang="de-CH" kern="0" dirty="0" smtClean="0"/>
              <a:t>Kraftwerke für die Stromerzeugung sind wegen Erdbeben gestoppt worden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773" y="1541418"/>
            <a:ext cx="2747554" cy="286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57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Teil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82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 txBox="1">
            <a:spLocks noChangeArrowheads="1"/>
          </p:cNvSpPr>
          <p:nvPr/>
        </p:nvSpPr>
        <p:spPr bwMode="auto">
          <a:xfrm>
            <a:off x="685800" y="183346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cap="none" spc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400"/>
            <a:r>
              <a:rPr lang="de-DE" kern="0" dirty="0" smtClean="0">
                <a:ea typeface="ＭＳ Ｐゴシック" pitchFamily="34" charset="-128"/>
              </a:rPr>
              <a:t>Energiestrategie 2050: </a:t>
            </a:r>
            <a:br>
              <a:rPr lang="de-DE" kern="0" dirty="0" smtClean="0">
                <a:ea typeface="ＭＳ Ｐゴシック" pitchFamily="34" charset="-128"/>
              </a:rPr>
            </a:br>
            <a:r>
              <a:rPr lang="de-DE" kern="0" dirty="0" err="1" smtClean="0">
                <a:ea typeface="ＭＳ Ｐゴシック" pitchFamily="34" charset="-128"/>
              </a:rPr>
              <a:t>Massnahmen</a:t>
            </a:r>
            <a:endParaRPr lang="de-DE" kern="0" dirty="0" smtClean="0">
              <a:ea typeface="ＭＳ Ｐゴシック" pitchFamily="34" charset="-128"/>
            </a:endParaRPr>
          </a:p>
        </p:txBody>
      </p:sp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685800" y="1705508"/>
            <a:ext cx="5867400" cy="46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49238" indent="-2492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55638" indent="-215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marL="1063625" indent="-2174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404938" indent="-1508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11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1782763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Lucida Grande"/>
              <a:buChar char="–"/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2399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697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1543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6115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Char char="-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 indent="-260350" defTabSz="914400">
              <a:spcBef>
                <a:spcPts val="1800"/>
              </a:spcBef>
              <a:tabLst>
                <a:tab pos="355600" algn="l"/>
              </a:tabLst>
            </a:pPr>
            <a:r>
              <a:rPr lang="de-DE" b="1" kern="0" dirty="0" smtClean="0">
                <a:ea typeface="ＭＳ Ｐゴシック" pitchFamily="34" charset="-128"/>
              </a:rPr>
              <a:t>Endenergie und Stromverbrauch senken durch Energieeffizienz:</a:t>
            </a:r>
            <a:br>
              <a:rPr lang="de-DE" b="1" kern="0" dirty="0" smtClean="0">
                <a:ea typeface="ＭＳ Ｐゴシック" pitchFamily="34" charset="-128"/>
              </a:rPr>
            </a:br>
            <a:r>
              <a:rPr lang="de-DE" kern="0" dirty="0" smtClean="0">
                <a:ea typeface="ＭＳ Ｐゴシック" pitchFamily="34" charset="-128"/>
              </a:rPr>
              <a:t>Gebäude- + Gerätevorschriften, sowie Förderung von </a:t>
            </a:r>
            <a:r>
              <a:rPr lang="de-CH" kern="0" dirty="0" smtClean="0">
                <a:ea typeface="ＭＳ Ｐゴシック" pitchFamily="34" charset="-128"/>
              </a:rPr>
              <a:t>Sanierungsmassnahmen</a:t>
            </a:r>
          </a:p>
          <a:p>
            <a:pPr marL="355600" indent="-260350" defTabSz="914400">
              <a:spcBef>
                <a:spcPts val="1800"/>
              </a:spcBef>
              <a:tabLst>
                <a:tab pos="355600" algn="l"/>
              </a:tabLst>
            </a:pPr>
            <a:r>
              <a:rPr lang="de-DE" b="1" kern="0" dirty="0" smtClean="0">
                <a:ea typeface="ＭＳ Ｐゴシック" pitchFamily="34" charset="-128"/>
              </a:rPr>
              <a:t>Anteil Erneuerbarer Energien erhöhen:</a:t>
            </a:r>
            <a:br>
              <a:rPr lang="de-DE" b="1" kern="0" dirty="0" smtClean="0">
                <a:ea typeface="ＭＳ Ｐゴシック" pitchFamily="34" charset="-128"/>
              </a:rPr>
            </a:br>
            <a:r>
              <a:rPr lang="de-DE" kern="0" dirty="0" smtClean="0">
                <a:ea typeface="ＭＳ Ｐゴシック" pitchFamily="34" charset="-128"/>
              </a:rPr>
              <a:t>gezielte Förderung finanziell + strukturell</a:t>
            </a:r>
          </a:p>
          <a:p>
            <a:pPr marL="355600" indent="-260350" defTabSz="914400">
              <a:spcBef>
                <a:spcPts val="1800"/>
              </a:spcBef>
              <a:tabLst>
                <a:tab pos="355600" algn="l"/>
              </a:tabLst>
            </a:pPr>
            <a:r>
              <a:rPr lang="de-DE" b="1" kern="0" dirty="0" smtClean="0">
                <a:ea typeface="ＭＳ Ｐゴシック" pitchFamily="34" charset="-128"/>
              </a:rPr>
              <a:t>Ausstieg Atomkraft:</a:t>
            </a:r>
            <a:br>
              <a:rPr lang="de-DE" b="1" kern="0" dirty="0" smtClean="0">
                <a:ea typeface="ＭＳ Ｐゴシック" pitchFamily="34" charset="-128"/>
              </a:rPr>
            </a:br>
            <a:r>
              <a:rPr lang="de-DE" kern="0" dirty="0" smtClean="0">
                <a:ea typeface="ＭＳ Ｐゴシック" pitchFamily="34" charset="-128"/>
              </a:rPr>
              <a:t>keine neuen AKWs</a:t>
            </a:r>
          </a:p>
          <a:p>
            <a:pPr marL="355600" indent="-260350" defTabSz="914400">
              <a:spcBef>
                <a:spcPts val="1800"/>
              </a:spcBef>
              <a:tabLst>
                <a:tab pos="355600" algn="l"/>
              </a:tabLst>
            </a:pPr>
            <a:r>
              <a:rPr lang="de-DE" b="1" kern="0" dirty="0" smtClean="0">
                <a:ea typeface="ＭＳ Ｐゴシック" pitchFamily="34" charset="-128"/>
              </a:rPr>
              <a:t>Versorgungssicherheit:</a:t>
            </a:r>
            <a:r>
              <a:rPr lang="de-DE" kern="0" dirty="0" smtClean="0">
                <a:ea typeface="ＭＳ Ｐゴシック" pitchFamily="34" charset="-128"/>
              </a:rPr>
              <a:t> Netzausbau, Pumpspeicherung, Import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3E0AFCA-E5B5-4DC9-BF22-A61841D52685}" type="slidenum">
              <a:rPr lang="de-DE" sz="1200">
                <a:solidFill>
                  <a:srgbClr val="00396E"/>
                </a:solidFill>
                <a:latin typeface="Frutiger LT Com 55 Roman" pitchFamily="34" charset="0"/>
              </a:rPr>
              <a:pPr algn="r" eaLnBrk="1" hangingPunct="1"/>
              <a:t>9</a:t>
            </a:fld>
            <a:endParaRPr lang="de-DE" sz="1200" dirty="0">
              <a:solidFill>
                <a:srgbClr val="00396E"/>
              </a:solidFill>
              <a:latin typeface="Frutiger LT Com 55 Roman" pitchFamily="34" charset="0"/>
            </a:endParaRPr>
          </a:p>
        </p:txBody>
      </p:sp>
      <p:pic>
        <p:nvPicPr>
          <p:cNvPr id="2050" name="Picture 2" descr="C:\Users\juk\AppData\Local\Temp\Akw_goesgenmai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248" y="4040776"/>
            <a:ext cx="1394008" cy="12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uk\AppData\Local\Temp\Bundeshaus_Bern_2009,_Flooff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098" y="60477"/>
            <a:ext cx="1665770" cy="10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10"/>
          <p:cNvSpPr/>
          <p:nvPr/>
        </p:nvSpPr>
        <p:spPr bwMode="auto">
          <a:xfrm rot="2672434">
            <a:off x="6973778" y="4043432"/>
            <a:ext cx="1192991" cy="1176350"/>
          </a:xfrm>
          <a:prstGeom prst="mathPlus">
            <a:avLst>
              <a:gd name="adj1" fmla="val 9453"/>
            </a:avLst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Com 65 Bold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25" name="Group 3"/>
          <p:cNvGrpSpPr/>
          <p:nvPr/>
        </p:nvGrpSpPr>
        <p:grpSpPr>
          <a:xfrm>
            <a:off x="5090271" y="130834"/>
            <a:ext cx="1633924" cy="1017292"/>
            <a:chOff x="6034420" y="5517344"/>
            <a:chExt cx="1633924" cy="1017292"/>
          </a:xfrm>
        </p:grpSpPr>
        <p:sp>
          <p:nvSpPr>
            <p:cNvPr id="26" name="Rectangle 1"/>
            <p:cNvSpPr/>
            <p:nvPr/>
          </p:nvSpPr>
          <p:spPr bwMode="auto">
            <a:xfrm>
              <a:off x="6059294" y="5517344"/>
              <a:ext cx="288032" cy="1008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65 Bold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7" name="Rectangle 7"/>
            <p:cNvSpPr/>
            <p:nvPr/>
          </p:nvSpPr>
          <p:spPr bwMode="auto">
            <a:xfrm>
              <a:off x="6490471" y="5805344"/>
              <a:ext cx="288032" cy="720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65 Bold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8" name="Rectangle 8"/>
            <p:cNvSpPr/>
            <p:nvPr/>
          </p:nvSpPr>
          <p:spPr bwMode="auto">
            <a:xfrm>
              <a:off x="6924262" y="5625344"/>
              <a:ext cx="288032" cy="900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65 Bold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9" name="Rectangle 9"/>
            <p:cNvSpPr/>
            <p:nvPr/>
          </p:nvSpPr>
          <p:spPr bwMode="auto">
            <a:xfrm>
              <a:off x="7355438" y="5758234"/>
              <a:ext cx="288032" cy="76711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65 Bold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0" name="Rectangle 2"/>
            <p:cNvSpPr/>
            <p:nvPr/>
          </p:nvSpPr>
          <p:spPr>
            <a:xfrm>
              <a:off x="6034420" y="61653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31" name="Rectangle 11"/>
            <p:cNvSpPr/>
            <p:nvPr/>
          </p:nvSpPr>
          <p:spPr>
            <a:xfrm>
              <a:off x="6466468" y="61653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32" name="Rectangle 12"/>
            <p:cNvSpPr/>
            <p:nvPr/>
          </p:nvSpPr>
          <p:spPr>
            <a:xfrm>
              <a:off x="6923390" y="61653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33" name="Rectangle 13"/>
            <p:cNvSpPr/>
            <p:nvPr/>
          </p:nvSpPr>
          <p:spPr>
            <a:xfrm>
              <a:off x="7355438" y="61653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</p:grpSp>
      <p:pic>
        <p:nvPicPr>
          <p:cNvPr id="20" name="Picture 2" descr="http://upload.wikimedia.org/wikipedia/commons/e/e3/K%C3%B6lnbreinspeic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425441"/>
            <a:ext cx="1404000" cy="10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uk\AppData\Local\Temp\Dach_des_Gästehauses_Freiherr_vom_Stein_-_Solarthermie_und_Photovolta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775492"/>
            <a:ext cx="1404000" cy="10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7" y="1393371"/>
            <a:ext cx="1403998" cy="12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1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KP-Folien-Vorlage">
  <a:themeElements>
    <a:clrScheme name="myc-ekp-rgb">
      <a:dk1>
        <a:srgbClr val="001155"/>
      </a:dk1>
      <a:lt1>
        <a:srgbClr val="FFFFFF"/>
      </a:lt1>
      <a:dk2>
        <a:srgbClr val="11AAFF"/>
      </a:dk2>
      <a:lt2>
        <a:srgbClr val="3890A4"/>
      </a:lt2>
      <a:accent1>
        <a:srgbClr val="E9511D"/>
      </a:accent1>
      <a:accent2>
        <a:srgbClr val="176279"/>
      </a:accent2>
      <a:accent3>
        <a:srgbClr val="943675"/>
      </a:accent3>
      <a:accent4>
        <a:srgbClr val="00407A"/>
      </a:accent4>
      <a:accent5>
        <a:srgbClr val="CFEBF7"/>
      </a:accent5>
      <a:accent6>
        <a:srgbClr val="008F7B"/>
      </a:accent6>
      <a:hlink>
        <a:srgbClr val="0076B7"/>
      </a:hlink>
      <a:folHlink>
        <a:srgbClr val="99CC00"/>
      </a:folHlink>
    </a:clrScheme>
    <a:fontScheme name="0911_vorlage-myc-smk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LT Com 65 Bold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LT Com 65 Bold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0911_vorlage-myc-sm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11_vorlage-myc-sm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11_vorlage-myc-sm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11_vorlage-myc-sm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11_vorlage-myc-sm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11_vorlage-myc-sm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11_vorlage-myc-smk 13">
        <a:dk1>
          <a:srgbClr val="004D90"/>
        </a:dk1>
        <a:lt1>
          <a:srgbClr val="FFFFFF"/>
        </a:lt1>
        <a:dk2>
          <a:srgbClr val="5BC5F2"/>
        </a:dk2>
        <a:lt2>
          <a:srgbClr val="808080"/>
        </a:lt2>
        <a:accent1>
          <a:srgbClr val="A5DCF2"/>
        </a:accent1>
        <a:accent2>
          <a:srgbClr val="00B1FD"/>
        </a:accent2>
        <a:accent3>
          <a:srgbClr val="FFFFFF"/>
        </a:accent3>
        <a:accent4>
          <a:srgbClr val="00407A"/>
        </a:accent4>
        <a:accent5>
          <a:srgbClr val="CFEBF7"/>
        </a:accent5>
        <a:accent6>
          <a:srgbClr val="00A0E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EKP-Folien-Vorlage</Template>
  <TotalTime>0</TotalTime>
  <Words>1267</Words>
  <Application>Microsoft Macintosh PowerPoint</Application>
  <PresentationFormat>Bildschirmpräsentation (4:3)</PresentationFormat>
  <Paragraphs>111</Paragraphs>
  <Slides>10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EKP-Folien-Vorlage</vt:lpstr>
      <vt:lpstr>Erneuerbare Energien</vt:lpstr>
      <vt:lpstr>1. Teil</vt:lpstr>
      <vt:lpstr>Wasserkraft</vt:lpstr>
      <vt:lpstr>Sonnenenergie</vt:lpstr>
      <vt:lpstr>Windenergie</vt:lpstr>
      <vt:lpstr>Biomasse</vt:lpstr>
      <vt:lpstr>PowerPoint-Präsentation</vt:lpstr>
      <vt:lpstr>2. Teil</vt:lpstr>
      <vt:lpstr>PowerPoint-Präsentation</vt:lpstr>
      <vt:lpstr>Energiestrategie 2050: erneuerbare Energien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Käser</dc:creator>
  <cp:lastModifiedBy>James</cp:lastModifiedBy>
  <cp:revision>42</cp:revision>
  <dcterms:created xsi:type="dcterms:W3CDTF">2015-02-23T10:22:49Z</dcterms:created>
  <dcterms:modified xsi:type="dcterms:W3CDTF">2015-07-31T07:55:28Z</dcterms:modified>
</cp:coreProperties>
</file>